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1" r:id="rId1"/>
  </p:sldMasterIdLst>
  <p:notesMasterIdLst>
    <p:notesMasterId r:id="rId15"/>
  </p:notesMasterIdLst>
  <p:handoutMasterIdLst>
    <p:handoutMasterId r:id="rId16"/>
  </p:handoutMasterIdLst>
  <p:sldIdLst>
    <p:sldId id="362" r:id="rId2"/>
    <p:sldId id="359" r:id="rId3"/>
    <p:sldId id="363" r:id="rId4"/>
    <p:sldId id="339" r:id="rId5"/>
    <p:sldId id="361" r:id="rId6"/>
    <p:sldId id="360" r:id="rId7"/>
    <p:sldId id="364" r:id="rId8"/>
    <p:sldId id="343" r:id="rId9"/>
    <p:sldId id="345" r:id="rId10"/>
    <p:sldId id="346" r:id="rId11"/>
    <p:sldId id="366" r:id="rId12"/>
    <p:sldId id="367" r:id="rId13"/>
    <p:sldId id="368" r:id="rId14"/>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A50021"/>
    <a:srgbClr val="FF9900"/>
    <a:srgbClr val="800000"/>
    <a:srgbClr val="0000CC"/>
    <a:srgbClr val="FFCCCC"/>
    <a:srgbClr val="0B45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8" autoAdjust="0"/>
    <p:restoredTop sz="98273" autoAdjust="0"/>
  </p:normalViewPr>
  <p:slideViewPr>
    <p:cSldViewPr>
      <p:cViewPr>
        <p:scale>
          <a:sx n="90" d="100"/>
          <a:sy n="90" d="100"/>
        </p:scale>
        <p:origin x="-128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02"/>
    </p:cViewPr>
  </p:sorterViewPr>
  <p:notesViewPr>
    <p:cSldViewPr>
      <p:cViewPr varScale="1">
        <p:scale>
          <a:sx n="78" d="100"/>
          <a:sy n="78" d="100"/>
        </p:scale>
        <p:origin x="-2010"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3251"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3252"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3253"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3745A037-21F9-4640-AC9C-722B9B7AC857}" type="slidenum">
              <a:rPr lang="en-US"/>
              <a:pPr>
                <a:defRPr/>
              </a:pPr>
              <a:t>‹#›</a:t>
            </a:fld>
            <a:endParaRPr lang="en-US"/>
          </a:p>
        </p:txBody>
      </p:sp>
    </p:spTree>
    <p:extLst>
      <p:ext uri="{BB962C8B-B14F-4D97-AF65-F5344CB8AC3E}">
        <p14:creationId xmlns:p14="http://schemas.microsoft.com/office/powerpoint/2010/main" val="3584790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1026"/>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7587" name="Rectangle 1027"/>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652" name="Rectangle 1028"/>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9" name="Rectangle 1029"/>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1030"/>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7591" name="Rectangle 1031"/>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0DE5E73E-17AD-4CAC-B12B-A08402883873}" type="slidenum">
              <a:rPr lang="en-US"/>
              <a:pPr>
                <a:defRPr/>
              </a:pPr>
              <a:t>‹#›</a:t>
            </a:fld>
            <a:endParaRPr lang="en-US"/>
          </a:p>
        </p:txBody>
      </p:sp>
    </p:spTree>
    <p:extLst>
      <p:ext uri="{BB962C8B-B14F-4D97-AF65-F5344CB8AC3E}">
        <p14:creationId xmlns:p14="http://schemas.microsoft.com/office/powerpoint/2010/main" val="2149238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E5E73E-17AD-4CAC-B12B-A08402883873}" type="slidenum">
              <a:rPr lang="en-US" smtClean="0"/>
              <a:pPr>
                <a:defRPr/>
              </a:pPr>
              <a:t>6</a:t>
            </a:fld>
            <a:endParaRPr lang="en-US"/>
          </a:p>
        </p:txBody>
      </p:sp>
    </p:spTree>
    <p:extLst>
      <p:ext uri="{BB962C8B-B14F-4D97-AF65-F5344CB8AC3E}">
        <p14:creationId xmlns:p14="http://schemas.microsoft.com/office/powerpoint/2010/main" val="324793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r>
              <a:rPr lang="en-US" smtClean="0"/>
              <a:t>There's an interesting opportunity in recycling's life cycle to begin to transition the mindset from one of pulling recyclables out of the trash, to, ideally, pulling the trash out of the recycling.  </a:t>
            </a:r>
          </a:p>
          <a:p>
            <a:endParaRPr lang="en-US" smtClean="0"/>
          </a:p>
          <a:p>
            <a:r>
              <a:rPr lang="en-US" smtClean="0"/>
              <a:t>This campaign puts the priority on recycling first...and defining what's left...as trash...and visualizing "trash" as nearly (ideally) non-existent. More than just something not to send to the landfill, recycling becomes a valuable resource. </a:t>
            </a:r>
          </a:p>
          <a:p>
            <a:endParaRPr lang="en-US" smtClean="0"/>
          </a:p>
          <a:p>
            <a:r>
              <a:rPr lang="en-US" smtClean="0"/>
              <a:t>Recycling first and trashing last makes the act of reclaiming these resources a proactive part of people's everyday habits.</a:t>
            </a:r>
          </a:p>
          <a:p>
            <a:endParaRPr lang="en-US" smtClean="0"/>
          </a:p>
        </p:txBody>
      </p:sp>
      <p:sp>
        <p:nvSpPr>
          <p:cNvPr id="31748"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50D450D-7176-486E-A3A2-63C60D724619}" type="slidenum">
              <a:rPr lang="en-US" sz="1200" smtClean="0"/>
              <a:pPr/>
              <a:t>8</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If</a:t>
            </a:r>
            <a:r>
              <a:rPr lang="en-US" baseline="0" dirty="0" smtClean="0"/>
              <a:t> connected to Internet access, click on the website link to play the video on the site. </a:t>
            </a:r>
            <a:endParaRPr lang="en-US" dirty="0" smtClean="0"/>
          </a:p>
        </p:txBody>
      </p:sp>
      <p:sp>
        <p:nvSpPr>
          <p:cNvPr id="32772"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57F5138-6005-416C-B1DB-1FE876D14178}" type="slidenum">
              <a:rPr lang="en-US" sz="1200" smtClean="0"/>
              <a:pPr/>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0912E0-B518-4E01-9B94-9E396C02B5A1}" type="slidenum">
              <a:rPr lang="en-US" smtClean="0"/>
              <a:pPr>
                <a:defRPr/>
              </a:pPr>
              <a:t>‹#›</a:t>
            </a:fld>
            <a:endParaRPr lang="en-US"/>
          </a:p>
        </p:txBody>
      </p:sp>
    </p:spTree>
    <p:extLst>
      <p:ext uri="{BB962C8B-B14F-4D97-AF65-F5344CB8AC3E}">
        <p14:creationId xmlns:p14="http://schemas.microsoft.com/office/powerpoint/2010/main" val="20341912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E3ED9F2-E311-40E8-8B8D-B4C4E3634327}" type="slidenum">
              <a:rPr lang="en-US" smtClean="0"/>
              <a:pPr>
                <a:defRPr/>
              </a:pPr>
              <a:t>‹#›</a:t>
            </a:fld>
            <a:endParaRPr lang="en-US"/>
          </a:p>
        </p:txBody>
      </p:sp>
    </p:spTree>
    <p:extLst>
      <p:ext uri="{BB962C8B-B14F-4D97-AF65-F5344CB8AC3E}">
        <p14:creationId xmlns:p14="http://schemas.microsoft.com/office/powerpoint/2010/main" val="1592667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3CA30F-983C-4B3B-94A4-71B643549D24}" type="slidenum">
              <a:rPr lang="en-US" smtClean="0"/>
              <a:pPr>
                <a:defRPr/>
              </a:pPr>
              <a:t>‹#›</a:t>
            </a:fld>
            <a:endParaRPr lang="en-US"/>
          </a:p>
        </p:txBody>
      </p:sp>
    </p:spTree>
    <p:extLst>
      <p:ext uri="{BB962C8B-B14F-4D97-AF65-F5344CB8AC3E}">
        <p14:creationId xmlns:p14="http://schemas.microsoft.com/office/powerpoint/2010/main" val="3021580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7948B6-1D2C-45F0-A39B-75D23600414B}" type="slidenum">
              <a:rPr lang="en-US" smtClean="0"/>
              <a:pPr>
                <a:defRPr/>
              </a:pPr>
              <a:t>‹#›</a:t>
            </a:fld>
            <a:endParaRPr lang="en-US"/>
          </a:p>
        </p:txBody>
      </p:sp>
    </p:spTree>
    <p:extLst>
      <p:ext uri="{BB962C8B-B14F-4D97-AF65-F5344CB8AC3E}">
        <p14:creationId xmlns:p14="http://schemas.microsoft.com/office/powerpoint/2010/main" val="12087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23C0F7-2583-4E05-B491-63C75EF76BCF}" type="slidenum">
              <a:rPr lang="en-US" smtClean="0"/>
              <a:pPr>
                <a:defRPr/>
              </a:pPr>
              <a:t>‹#›</a:t>
            </a:fld>
            <a:endParaRPr lang="en-US"/>
          </a:p>
        </p:txBody>
      </p:sp>
    </p:spTree>
    <p:extLst>
      <p:ext uri="{BB962C8B-B14F-4D97-AF65-F5344CB8AC3E}">
        <p14:creationId xmlns:p14="http://schemas.microsoft.com/office/powerpoint/2010/main" val="382478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3930D33-BFD8-4E0D-BFC5-89D0F2CB9198}" type="slidenum">
              <a:rPr lang="en-US" smtClean="0"/>
              <a:pPr>
                <a:defRPr/>
              </a:pPr>
              <a:t>‹#›</a:t>
            </a:fld>
            <a:endParaRPr lang="en-US"/>
          </a:p>
        </p:txBody>
      </p:sp>
    </p:spTree>
    <p:extLst>
      <p:ext uri="{BB962C8B-B14F-4D97-AF65-F5344CB8AC3E}">
        <p14:creationId xmlns:p14="http://schemas.microsoft.com/office/powerpoint/2010/main" val="343878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BC6BD42-0FD9-4AC6-AF85-680C58F74E33}" type="slidenum">
              <a:rPr lang="en-US" smtClean="0"/>
              <a:pPr>
                <a:defRPr/>
              </a:pPr>
              <a:t>‹#›</a:t>
            </a:fld>
            <a:endParaRPr lang="en-US"/>
          </a:p>
        </p:txBody>
      </p:sp>
    </p:spTree>
    <p:extLst>
      <p:ext uri="{BB962C8B-B14F-4D97-AF65-F5344CB8AC3E}">
        <p14:creationId xmlns:p14="http://schemas.microsoft.com/office/powerpoint/2010/main" val="4078172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BEC1B74-8884-44AD-B804-C06A166D21CD}" type="slidenum">
              <a:rPr lang="en-US" smtClean="0"/>
              <a:pPr>
                <a:defRPr/>
              </a:pPr>
              <a:t>‹#›</a:t>
            </a:fld>
            <a:endParaRPr lang="en-US"/>
          </a:p>
        </p:txBody>
      </p:sp>
    </p:spTree>
    <p:extLst>
      <p:ext uri="{BB962C8B-B14F-4D97-AF65-F5344CB8AC3E}">
        <p14:creationId xmlns:p14="http://schemas.microsoft.com/office/powerpoint/2010/main" val="382277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6BAE1E5-BE8C-4E3D-BE22-C374BC4C08F6}" type="slidenum">
              <a:rPr lang="en-US" smtClean="0"/>
              <a:pPr>
                <a:defRPr/>
              </a:pPr>
              <a:t>‹#›</a:t>
            </a:fld>
            <a:endParaRPr lang="en-US"/>
          </a:p>
        </p:txBody>
      </p:sp>
    </p:spTree>
    <p:extLst>
      <p:ext uri="{BB962C8B-B14F-4D97-AF65-F5344CB8AC3E}">
        <p14:creationId xmlns:p14="http://schemas.microsoft.com/office/powerpoint/2010/main" val="230654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78E03BA-0E63-4411-87D8-A79D5252D24B}" type="slidenum">
              <a:rPr lang="en-US" smtClean="0"/>
              <a:pPr>
                <a:defRPr/>
              </a:pPr>
              <a:t>‹#›</a:t>
            </a:fld>
            <a:endParaRPr lang="en-US"/>
          </a:p>
        </p:txBody>
      </p:sp>
    </p:spTree>
    <p:extLst>
      <p:ext uri="{BB962C8B-B14F-4D97-AF65-F5344CB8AC3E}">
        <p14:creationId xmlns:p14="http://schemas.microsoft.com/office/powerpoint/2010/main" val="210394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ACB20B-1CF6-40E2-AEB8-2BEBD4443FE5}" type="slidenum">
              <a:rPr lang="en-US" smtClean="0"/>
              <a:pPr>
                <a:defRPr/>
              </a:pPr>
              <a:t>‹#›</a:t>
            </a:fld>
            <a:endParaRPr lang="en-US"/>
          </a:p>
        </p:txBody>
      </p:sp>
    </p:spTree>
    <p:extLst>
      <p:ext uri="{BB962C8B-B14F-4D97-AF65-F5344CB8AC3E}">
        <p14:creationId xmlns:p14="http://schemas.microsoft.com/office/powerpoint/2010/main" val="304503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9BECD6-3DB3-49B2-9D8F-FB6185581791}" type="slidenum">
              <a:rPr lang="en-US" smtClean="0"/>
              <a:pPr>
                <a:defRPr/>
              </a:pPr>
              <a:t>‹#›</a:t>
            </a:fld>
            <a:endParaRPr lang="en-US"/>
          </a:p>
        </p:txBody>
      </p:sp>
    </p:spTree>
    <p:extLst>
      <p:ext uri="{BB962C8B-B14F-4D97-AF65-F5344CB8AC3E}">
        <p14:creationId xmlns:p14="http://schemas.microsoft.com/office/powerpoint/2010/main" val="4053355756"/>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recyclefirsttrashlast.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recyclefirsttrashlast.or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recyclefirsttrashlast.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smtClean="0"/>
              <a:t>Notes on using and customizing this presentation…</a:t>
            </a:r>
            <a:endParaRPr lang="en-US" sz="2800" b="1" i="1" dirty="0"/>
          </a:p>
        </p:txBody>
      </p:sp>
      <p:sp>
        <p:nvSpPr>
          <p:cNvPr id="3" name="Content Placeholder 2"/>
          <p:cNvSpPr>
            <a:spLocks noGrp="1"/>
          </p:cNvSpPr>
          <p:nvPr>
            <p:ph idx="1"/>
          </p:nvPr>
        </p:nvSpPr>
        <p:spPr>
          <a:xfrm>
            <a:off x="457200" y="1219200"/>
            <a:ext cx="8229600" cy="4906963"/>
          </a:xfrm>
        </p:spPr>
        <p:txBody>
          <a:bodyPr>
            <a:normAutofit/>
          </a:bodyPr>
          <a:lstStyle/>
          <a:p>
            <a:r>
              <a:rPr lang="en-US" sz="2400" dirty="0" smtClean="0"/>
              <a:t>Use this presentation when speaking to groups of residents about recycling in your community.</a:t>
            </a:r>
          </a:p>
          <a:p>
            <a:r>
              <a:rPr lang="en-US" sz="2400" dirty="0" smtClean="0"/>
              <a:t>This is designed to be a TEMPLATE PowerPoint presentation. You’ll note that there is no formatting. We encourage you to personalize this document to suit your local needs.</a:t>
            </a:r>
          </a:p>
          <a:p>
            <a:r>
              <a:rPr lang="en-US" sz="2400" dirty="0" smtClean="0"/>
              <a:t>Please feel free to adapt this by dropping in your existing PowerPoint design template  as well as any preferred fonts, colors, etc. Also, use images from your community when possible to add a personal touch.</a:t>
            </a:r>
          </a:p>
          <a:p>
            <a:r>
              <a:rPr lang="en-US" sz="2400" dirty="0" smtClean="0"/>
              <a:t>Areas where you see </a:t>
            </a:r>
            <a:r>
              <a:rPr lang="en-US" sz="2400" dirty="0" smtClean="0">
                <a:solidFill>
                  <a:srgbClr val="FF0000"/>
                </a:solidFill>
              </a:rPr>
              <a:t>red text</a:t>
            </a:r>
            <a:r>
              <a:rPr lang="en-US" sz="2400" dirty="0" smtClean="0"/>
              <a:t> indicate where you need to provide local and specific program information (i.e., collection days, type of container, hauler information, etc.)</a:t>
            </a:r>
            <a:endParaRPr lang="en-US" sz="2400" dirty="0"/>
          </a:p>
        </p:txBody>
      </p:sp>
    </p:spTree>
    <p:extLst>
      <p:ext uri="{BB962C8B-B14F-4D97-AF65-F5344CB8AC3E}">
        <p14:creationId xmlns:p14="http://schemas.microsoft.com/office/powerpoint/2010/main" val="1085889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We need YOUR support! </a:t>
            </a:r>
          </a:p>
        </p:txBody>
      </p:sp>
      <p:sp>
        <p:nvSpPr>
          <p:cNvPr id="18435" name="Content Placeholder 2"/>
          <p:cNvSpPr>
            <a:spLocks noGrp="1"/>
          </p:cNvSpPr>
          <p:nvPr>
            <p:ph idx="1"/>
          </p:nvPr>
        </p:nvSpPr>
        <p:spPr>
          <a:xfrm>
            <a:off x="457200" y="1219201"/>
            <a:ext cx="8458200" cy="3810000"/>
          </a:xfrm>
        </p:spPr>
        <p:txBody>
          <a:bodyPr>
            <a:normAutofit fontScale="92500"/>
          </a:bodyPr>
          <a:lstStyle/>
          <a:p>
            <a:r>
              <a:rPr lang="en-US" dirty="0" smtClean="0"/>
              <a:t>Recycle in every room of your house, not just the kitchen.</a:t>
            </a:r>
          </a:p>
          <a:p>
            <a:r>
              <a:rPr lang="en-US" dirty="0" smtClean="0"/>
              <a:t>Get your kids involved in recycling! </a:t>
            </a:r>
          </a:p>
          <a:p>
            <a:r>
              <a:rPr lang="en-US" dirty="0" smtClean="0"/>
              <a:t>Share information about the curbside recycling program with your family, friends and neighbors.</a:t>
            </a:r>
          </a:p>
          <a:p>
            <a:r>
              <a:rPr lang="en-US" dirty="0" smtClean="0"/>
              <a:t>Visit </a:t>
            </a:r>
            <a:r>
              <a:rPr lang="en-US" dirty="0" smtClean="0">
                <a:hlinkClick r:id="rId2"/>
              </a:rPr>
              <a:t>www.RecycleFirstTrashLast.org</a:t>
            </a:r>
            <a:r>
              <a:rPr lang="en-US" dirty="0" smtClean="0"/>
              <a:t> for more information about recycling in Lake County.</a:t>
            </a:r>
          </a:p>
        </p:txBody>
      </p:sp>
      <p:pic>
        <p:nvPicPr>
          <p:cNvPr id="4098" name="Picture 2" descr="http://www.apperson.com/images/home-page/support.jpg?sfvrsn=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800600"/>
            <a:ext cx="3581400" cy="1889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Recycling</a:t>
            </a:r>
            <a:endParaRPr lang="en-US" dirty="0"/>
          </a:p>
        </p:txBody>
      </p:sp>
      <p:sp>
        <p:nvSpPr>
          <p:cNvPr id="3" name="Content Placeholder 2"/>
          <p:cNvSpPr>
            <a:spLocks noGrp="1"/>
          </p:cNvSpPr>
          <p:nvPr>
            <p:ph idx="1"/>
          </p:nvPr>
        </p:nvSpPr>
        <p:spPr>
          <a:xfrm>
            <a:off x="3505200" y="1600200"/>
            <a:ext cx="5181600" cy="4525963"/>
          </a:xfrm>
        </p:spPr>
        <p:txBody>
          <a:bodyPr>
            <a:normAutofit fontScale="92500" lnSpcReduction="20000"/>
          </a:bodyPr>
          <a:lstStyle/>
          <a:p>
            <a:r>
              <a:rPr lang="en-US" dirty="0" smtClean="0"/>
              <a:t>Keep your recycling container in a kitchen pantry or by a trash can so it’s convenient to throw recyclables in it.</a:t>
            </a:r>
          </a:p>
          <a:p>
            <a:r>
              <a:rPr lang="en-US" dirty="0" smtClean="0"/>
              <a:t>Keep a small grocery bag in your car to bring in recyclables such as cans and water bottles so they don’t get trashed.</a:t>
            </a:r>
          </a:p>
          <a:p>
            <a:r>
              <a:rPr lang="en-US" dirty="0" smtClean="0"/>
              <a:t>Be your neighborhood’s “Recycling Champion.”</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49" y="1295400"/>
            <a:ext cx="2399182"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535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	</a:t>
            </a:r>
            <a:endParaRPr lang="en-US" dirty="0"/>
          </a:p>
        </p:txBody>
      </p:sp>
      <p:sp>
        <p:nvSpPr>
          <p:cNvPr id="3" name="Content Placeholder 2"/>
          <p:cNvSpPr>
            <a:spLocks noGrp="1"/>
          </p:cNvSpPr>
          <p:nvPr>
            <p:ph idx="1"/>
          </p:nvPr>
        </p:nvSpPr>
        <p:spPr>
          <a:xfrm>
            <a:off x="457200" y="1447800"/>
            <a:ext cx="8382000" cy="4525963"/>
          </a:xfrm>
        </p:spPr>
        <p:txBody>
          <a:bodyPr/>
          <a:lstStyle/>
          <a:p>
            <a:r>
              <a:rPr lang="en-US" dirty="0" smtClean="0">
                <a:solidFill>
                  <a:srgbClr val="FF0000"/>
                </a:solidFill>
              </a:rPr>
              <a:t>Name, Title, Organization</a:t>
            </a:r>
          </a:p>
          <a:p>
            <a:pPr lvl="1"/>
            <a:r>
              <a:rPr lang="en-US" dirty="0" smtClean="0">
                <a:solidFill>
                  <a:srgbClr val="FF0000"/>
                </a:solidFill>
              </a:rPr>
              <a:t>Phone number</a:t>
            </a:r>
          </a:p>
          <a:p>
            <a:pPr lvl="1"/>
            <a:r>
              <a:rPr lang="en-US" dirty="0" smtClean="0">
                <a:solidFill>
                  <a:srgbClr val="FF0000"/>
                </a:solidFill>
              </a:rPr>
              <a:t>E-mail address</a:t>
            </a:r>
          </a:p>
          <a:p>
            <a:r>
              <a:rPr lang="en-US" dirty="0">
                <a:solidFill>
                  <a:srgbClr val="FF0000"/>
                </a:solidFill>
              </a:rPr>
              <a:t>Name, Title, Organization</a:t>
            </a:r>
          </a:p>
          <a:p>
            <a:pPr lvl="1"/>
            <a:r>
              <a:rPr lang="en-US" dirty="0">
                <a:solidFill>
                  <a:srgbClr val="FF0000"/>
                </a:solidFill>
              </a:rPr>
              <a:t>Phone number</a:t>
            </a:r>
          </a:p>
          <a:p>
            <a:pPr lvl="1"/>
            <a:r>
              <a:rPr lang="en-US" dirty="0">
                <a:solidFill>
                  <a:srgbClr val="FF0000"/>
                </a:solidFill>
              </a:rPr>
              <a:t>E-mail address</a:t>
            </a:r>
          </a:p>
          <a:p>
            <a:pPr lvl="1"/>
            <a:endParaRPr lang="en-US" dirty="0">
              <a:solidFill>
                <a:srgbClr val="FF0000"/>
              </a:solidFill>
            </a:endParaRPr>
          </a:p>
        </p:txBody>
      </p:sp>
      <p:pic>
        <p:nvPicPr>
          <p:cNvPr id="3076" name="Picture 4" descr="https://www.umcsn.com/Common/Images/Contact-Us-at-UM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114800"/>
            <a:ext cx="3514725" cy="234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488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Questions?</a:t>
            </a:r>
            <a:endParaRPr lang="en-US" dirty="0"/>
          </a:p>
        </p:txBody>
      </p:sp>
      <p:pic>
        <p:nvPicPr>
          <p:cNvPr id="2050" name="Picture 2" descr="http://2.bp.blogspot.com/-qauRD8CM-eI/TVfj5BBwMrI/AAAAAAAAAFU/ufo1QWe3KaY/s1600/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288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103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10302798" cy="6858000"/>
          </a:xfrm>
          <a:prstGeom prst="rect">
            <a:avLst/>
          </a:prstGeom>
          <a:noFill/>
          <a:ln w="9525">
            <a:noFill/>
            <a:miter lim="800000"/>
            <a:headEnd/>
            <a:tailEnd/>
          </a:ln>
          <a:effectLst/>
        </p:spPr>
      </p:pic>
      <p:sp>
        <p:nvSpPr>
          <p:cNvPr id="4" name="Title 3"/>
          <p:cNvSpPr>
            <a:spLocks noGrp="1"/>
          </p:cNvSpPr>
          <p:nvPr>
            <p:ph type="ctrTitle"/>
          </p:nvPr>
        </p:nvSpPr>
        <p:spPr>
          <a:xfrm>
            <a:off x="685800" y="1676400"/>
            <a:ext cx="7772400" cy="1470025"/>
          </a:xfrm>
        </p:spPr>
        <p:txBody>
          <a:bodyPr/>
          <a:lstStyle/>
          <a:p>
            <a:r>
              <a:rPr lang="en-US" dirty="0" smtClean="0">
                <a:solidFill>
                  <a:schemeClr val="bg1"/>
                </a:solidFill>
              </a:rPr>
              <a:t>Curbside Recycling in </a:t>
            </a:r>
            <a:r>
              <a:rPr lang="en-US" dirty="0" smtClean="0"/>
              <a:t/>
            </a:r>
            <a:br>
              <a:rPr lang="en-US" dirty="0" smtClean="0"/>
            </a:br>
            <a:r>
              <a:rPr lang="en-US" dirty="0" smtClean="0">
                <a:solidFill>
                  <a:srgbClr val="FF0000"/>
                </a:solidFill>
              </a:rPr>
              <a:t>MUNICIPALITY</a:t>
            </a:r>
            <a:endParaRPr lang="en-US" dirty="0"/>
          </a:p>
        </p:txBody>
      </p:sp>
      <p:sp>
        <p:nvSpPr>
          <p:cNvPr id="5" name="Subtitle 4"/>
          <p:cNvSpPr>
            <a:spLocks noGrp="1"/>
          </p:cNvSpPr>
          <p:nvPr>
            <p:ph type="subTitle" idx="1"/>
          </p:nvPr>
        </p:nvSpPr>
        <p:spPr>
          <a:xfrm>
            <a:off x="1371600" y="3432175"/>
            <a:ext cx="6400800" cy="1752600"/>
          </a:xfrm>
        </p:spPr>
        <p:txBody>
          <a:bodyPr/>
          <a:lstStyle/>
          <a:p>
            <a:r>
              <a:rPr lang="en-US" dirty="0" smtClean="0">
                <a:solidFill>
                  <a:srgbClr val="FF0000"/>
                </a:solidFill>
              </a:rPr>
              <a:t>Date</a:t>
            </a:r>
          </a:p>
          <a:p>
            <a:r>
              <a:rPr lang="en-US" dirty="0" smtClean="0">
                <a:solidFill>
                  <a:srgbClr val="FF0000"/>
                </a:solidFill>
              </a:rPr>
              <a:t>Meeting</a:t>
            </a:r>
            <a:endParaRPr lang="en-US" dirty="0">
              <a:solidFill>
                <a:srgbClr val="FF0000"/>
              </a:solidFill>
            </a:endParaRPr>
          </a:p>
        </p:txBody>
      </p:sp>
    </p:spTree>
    <p:extLst>
      <p:ext uri="{BB962C8B-B14F-4D97-AF65-F5344CB8AC3E}">
        <p14:creationId xmlns:p14="http://schemas.microsoft.com/office/powerpoint/2010/main" val="1830235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Curbside Recycling in </a:t>
            </a:r>
            <a:r>
              <a:rPr lang="en-US" dirty="0" smtClean="0">
                <a:solidFill>
                  <a:srgbClr val="FF0000"/>
                </a:solidFill>
              </a:rPr>
              <a:t>MUNICIPALITY</a:t>
            </a:r>
          </a:p>
          <a:p>
            <a:r>
              <a:rPr lang="en-US" dirty="0" smtClean="0"/>
              <a:t>Recycling program overview &amp; guidelines</a:t>
            </a:r>
          </a:p>
          <a:p>
            <a:r>
              <a:rPr lang="en-US" dirty="0" smtClean="0"/>
              <a:t>SWALCO</a:t>
            </a:r>
          </a:p>
          <a:p>
            <a:r>
              <a:rPr lang="en-US" dirty="0" smtClean="0"/>
              <a:t>A look at the new recycling campaign …</a:t>
            </a:r>
          </a:p>
          <a:p>
            <a:r>
              <a:rPr lang="en-US" dirty="0" smtClean="0"/>
              <a:t>How you can do YOUR part</a:t>
            </a:r>
          </a:p>
          <a:p>
            <a:r>
              <a:rPr lang="en-US" dirty="0" smtClean="0"/>
              <a:t>Q&amp;A</a:t>
            </a:r>
          </a:p>
        </p:txBody>
      </p:sp>
    </p:spTree>
    <p:extLst>
      <p:ext uri="{BB962C8B-B14F-4D97-AF65-F5344CB8AC3E}">
        <p14:creationId xmlns:p14="http://schemas.microsoft.com/office/powerpoint/2010/main" val="789589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Curbside Recycling Program Basics</a:t>
            </a:r>
          </a:p>
        </p:txBody>
      </p:sp>
      <p:sp>
        <p:nvSpPr>
          <p:cNvPr id="8195" name="Content Placeholder 2"/>
          <p:cNvSpPr>
            <a:spLocks noGrp="1"/>
          </p:cNvSpPr>
          <p:nvPr>
            <p:ph idx="1"/>
          </p:nvPr>
        </p:nvSpPr>
        <p:spPr/>
        <p:txBody>
          <a:bodyPr>
            <a:normAutofit fontScale="92500"/>
          </a:bodyPr>
          <a:lstStyle/>
          <a:p>
            <a:r>
              <a:rPr lang="en-US" dirty="0" smtClean="0">
                <a:solidFill>
                  <a:srgbClr val="FF0000"/>
                </a:solidFill>
              </a:rPr>
              <a:t>95-gallon carts </a:t>
            </a:r>
            <a:r>
              <a:rPr lang="en-US" dirty="0" smtClean="0"/>
              <a:t>available for </a:t>
            </a:r>
            <a:r>
              <a:rPr lang="en-US" dirty="0" smtClean="0">
                <a:solidFill>
                  <a:srgbClr val="FF0000"/>
                </a:solidFill>
              </a:rPr>
              <a:t>free/$XX.</a:t>
            </a:r>
          </a:p>
          <a:p>
            <a:r>
              <a:rPr lang="en-US" dirty="0" smtClean="0"/>
              <a:t>Request your </a:t>
            </a:r>
            <a:r>
              <a:rPr lang="en-US" dirty="0" smtClean="0">
                <a:solidFill>
                  <a:srgbClr val="FF0000"/>
                </a:solidFill>
              </a:rPr>
              <a:t>cart/bin </a:t>
            </a:r>
            <a:r>
              <a:rPr lang="en-US" dirty="0" smtClean="0"/>
              <a:t>from </a:t>
            </a:r>
            <a:r>
              <a:rPr lang="en-US" dirty="0" smtClean="0">
                <a:solidFill>
                  <a:srgbClr val="FF0000"/>
                </a:solidFill>
              </a:rPr>
              <a:t>Department, phone number</a:t>
            </a:r>
            <a:r>
              <a:rPr lang="en-US" dirty="0" smtClean="0"/>
              <a:t>.</a:t>
            </a:r>
          </a:p>
          <a:p>
            <a:r>
              <a:rPr lang="en-US" dirty="0" smtClean="0"/>
              <a:t>Single-stream collection – no sorting required!</a:t>
            </a:r>
          </a:p>
          <a:p>
            <a:r>
              <a:rPr lang="en-US" dirty="0" smtClean="0"/>
              <a:t>Collection occurs</a:t>
            </a:r>
            <a:r>
              <a:rPr lang="en-US" dirty="0" smtClean="0">
                <a:solidFill>
                  <a:srgbClr val="FF0000"/>
                </a:solidFill>
              </a:rPr>
              <a:t> every Wednesday at the curb.</a:t>
            </a:r>
          </a:p>
          <a:p>
            <a:r>
              <a:rPr lang="en-US" dirty="0" smtClean="0"/>
              <a:t>Visit</a:t>
            </a:r>
            <a:r>
              <a:rPr lang="en-US" dirty="0" smtClean="0">
                <a:solidFill>
                  <a:srgbClr val="FF0000"/>
                </a:solidFill>
              </a:rPr>
              <a:t> www.yourwebsite.com </a:t>
            </a:r>
            <a:r>
              <a:rPr lang="en-US" dirty="0" smtClean="0"/>
              <a:t>to view your collection schedule online. </a:t>
            </a:r>
            <a:r>
              <a:rPr lang="en-US" sz="3000" dirty="0" smtClean="0">
                <a:solidFill>
                  <a:srgbClr val="FF0000"/>
                </a:solidFill>
              </a:rPr>
              <a:t>(NOTE: If you do not have a webpage, use www.RecycleFirstTrashLast.org)</a:t>
            </a:r>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this and more is recyclable </a:t>
            </a:r>
            <a:br>
              <a:rPr lang="en-US" dirty="0" smtClean="0"/>
            </a:br>
            <a:r>
              <a:rPr lang="en-US" dirty="0" smtClean="0"/>
              <a:t>in Lake County …</a:t>
            </a:r>
            <a:endParaRPr lang="en-US" dirty="0"/>
          </a:p>
        </p:txBody>
      </p:sp>
      <p:pic>
        <p:nvPicPr>
          <p:cNvPr id="63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8077200" cy="474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831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2400" dirty="0" smtClean="0"/>
              <a:t>For full recycling guidelines, visit </a:t>
            </a:r>
            <a:r>
              <a:rPr lang="en-US" sz="2400" dirty="0" smtClean="0">
                <a:hlinkClick r:id="rId3"/>
              </a:rPr>
              <a:t>www.RecycleFirstTrashLast.org</a:t>
            </a:r>
            <a:r>
              <a:rPr lang="en-US" sz="2400" dirty="0" smtClean="0"/>
              <a:t> </a:t>
            </a:r>
            <a:endParaRPr lang="en-US" sz="2400" dirty="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524" t="16459" r="2730" b="41770"/>
          <a:stretch/>
        </p:blipFill>
        <p:spPr bwMode="auto">
          <a:xfrm>
            <a:off x="38100" y="2209800"/>
            <a:ext cx="4957968" cy="2889662"/>
          </a:xfrm>
          <a:prstGeom prst="rect">
            <a:avLst/>
          </a:prstGeom>
          <a:noFill/>
          <a:ln w="2857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398" t="59152" r="3633"/>
          <a:stretch/>
        </p:blipFill>
        <p:spPr bwMode="auto">
          <a:xfrm>
            <a:off x="4343400" y="4038600"/>
            <a:ext cx="4714097" cy="2709583"/>
          </a:xfrm>
          <a:prstGeom prst="rect">
            <a:avLst/>
          </a:prstGeom>
          <a:noFill/>
          <a:ln w="2857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4828" t="663" r="13235" b="83144"/>
          <a:stretch/>
        </p:blipFill>
        <p:spPr bwMode="auto">
          <a:xfrm>
            <a:off x="2143125" y="838200"/>
            <a:ext cx="4333875" cy="126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59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Our community is part of a group of communities that make up the Solid Waste Agency of Lake County.</a:t>
            </a:r>
          </a:p>
          <a:p>
            <a:r>
              <a:rPr lang="en-US" dirty="0" smtClean="0"/>
              <a:t>This matters to you because…</a:t>
            </a:r>
          </a:p>
          <a:p>
            <a:pPr indent="0">
              <a:buNone/>
            </a:pPr>
            <a:r>
              <a:rPr lang="en-US" sz="3000" dirty="0" smtClean="0"/>
              <a:t>We collaborate as a County to ensure we are providing the best service and the best information about recycling. </a:t>
            </a:r>
          </a:p>
          <a:p>
            <a:r>
              <a:rPr lang="en-US" dirty="0" smtClean="0"/>
              <a:t>The SWALCO Strategic Plan calls for </a:t>
            </a:r>
            <a:r>
              <a:rPr lang="en-US" b="1" dirty="0" smtClean="0"/>
              <a:t>60% </a:t>
            </a:r>
            <a:r>
              <a:rPr lang="en-US" dirty="0" smtClean="0"/>
              <a:t>waste diversion from landfills. Currently we are at </a:t>
            </a:r>
            <a:r>
              <a:rPr lang="en-US" b="1" dirty="0" smtClean="0"/>
              <a:t>39% </a:t>
            </a:r>
            <a:r>
              <a:rPr lang="en-US" dirty="0" smtClean="0"/>
              <a:t>diversion.</a:t>
            </a:r>
          </a:p>
          <a:p>
            <a:pPr lvl="1"/>
            <a:r>
              <a:rPr lang="en-US" dirty="0" smtClean="0"/>
              <a:t>This means we need residents to recycle MORE! </a:t>
            </a:r>
            <a:endParaRPr lang="en-US" dirty="0"/>
          </a:p>
        </p:txBody>
      </p:sp>
      <p:pic>
        <p:nvPicPr>
          <p:cNvPr id="4" name="il_fi" descr="http://www.swalco.org/PublishingImages/SwalcoLogoV1.gif"/>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4800"/>
            <a:ext cx="3276600" cy="1066800"/>
          </a:xfrm>
          <a:prstGeom prst="rect">
            <a:avLst/>
          </a:prstGeom>
          <a:noFill/>
          <a:ln w="9525">
            <a:noFill/>
            <a:miter lim="800000"/>
            <a:headEnd/>
            <a:tailEnd/>
          </a:ln>
        </p:spPr>
      </p:pic>
    </p:spTree>
    <p:extLst>
      <p:ext uri="{BB962C8B-B14F-4D97-AF65-F5344CB8AC3E}">
        <p14:creationId xmlns:p14="http://schemas.microsoft.com/office/powerpoint/2010/main" val="1313857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0" y="1225550"/>
            <a:ext cx="9144000" cy="5632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13315" name="Title 1"/>
          <p:cNvSpPr>
            <a:spLocks noGrp="1"/>
          </p:cNvSpPr>
          <p:nvPr>
            <p:ph type="title"/>
          </p:nvPr>
        </p:nvSpPr>
        <p:spPr/>
        <p:txBody>
          <a:bodyPr>
            <a:normAutofit fontScale="90000"/>
          </a:bodyPr>
          <a:lstStyle/>
          <a:p>
            <a:r>
              <a:rPr lang="en-US" dirty="0" smtClean="0"/>
              <a:t>New Recycling Campaign: </a:t>
            </a:r>
            <a:br>
              <a:rPr lang="en-US" dirty="0" smtClean="0"/>
            </a:br>
            <a:r>
              <a:rPr lang="en-US" dirty="0" smtClean="0"/>
              <a:t>“Recycle First. Trash Last.”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1274" y="1638230"/>
            <a:ext cx="3204726" cy="48070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hlinkClick r:id="rId3"/>
              </a:rPr>
              <a:t>www.RecycleFirstTrashLast.org</a:t>
            </a:r>
            <a:r>
              <a:rPr lang="en-US" dirty="0" smtClean="0"/>
              <a:t> </a:t>
            </a:r>
          </a:p>
        </p:txBody>
      </p:sp>
      <p:pic>
        <p:nvPicPr>
          <p:cNvPr id="1433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33512"/>
            <a:ext cx="7924800"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Designs\RIBBONS.POT</Template>
  <TotalTime>12727</TotalTime>
  <Words>497</Words>
  <Application>Microsoft Office PowerPoint</Application>
  <PresentationFormat>On-screen Show (4:3)</PresentationFormat>
  <Paragraphs>70</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Notes on using and customizing this presentation…</vt:lpstr>
      <vt:lpstr>Curbside Recycling in  MUNICIPALITY</vt:lpstr>
      <vt:lpstr>Agenda</vt:lpstr>
      <vt:lpstr>Curbside Recycling Program Basics</vt:lpstr>
      <vt:lpstr>All this and more is recyclable  in Lake County …</vt:lpstr>
      <vt:lpstr>For full recycling guidelines, visit www.RecycleFirstTrashLast.org </vt:lpstr>
      <vt:lpstr>PowerPoint Presentation</vt:lpstr>
      <vt:lpstr>New Recycling Campaign:  “Recycle First. Trash Last.”</vt:lpstr>
      <vt:lpstr>www.RecycleFirstTrashLast.org </vt:lpstr>
      <vt:lpstr>We need YOUR support! </vt:lpstr>
      <vt:lpstr>Tips for Recycling</vt:lpstr>
      <vt:lpstr>Contact Us </vt:lpstr>
      <vt:lpstr>Questions?</vt:lpstr>
    </vt:vector>
  </TitlesOfParts>
  <Company>Lake County, 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Victoria Wiedel</dc:creator>
  <cp:lastModifiedBy>Jennifer Hamilton</cp:lastModifiedBy>
  <cp:revision>239</cp:revision>
  <cp:lastPrinted>2002-12-09T17:37:43Z</cp:lastPrinted>
  <dcterms:created xsi:type="dcterms:W3CDTF">2001-11-20T16:40:33Z</dcterms:created>
  <dcterms:modified xsi:type="dcterms:W3CDTF">2012-08-28T17:54:25Z</dcterms:modified>
</cp:coreProperties>
</file>